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28069e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28069e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ec28069e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ec28069e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ec28069e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ec28069e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ec28069e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ec28069e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ec28069e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ec28069e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ec28069e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ec28069e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c28069e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ec28069e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c4b245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c4b245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c4b245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c4b245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ec4b2459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ec4b245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ec28069e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ec28069e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c4b2459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c4b2459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ec4b2459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ec4b2459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ec4b245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ec4b245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c4b2459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c4b2459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ec4b2459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ec4b2459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ec4b2459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ec4b2459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ec4b2459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ec4b2459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ec4b2459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ec4b2459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ec4b2459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ec4b2459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ec4b2459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ec4b2459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c28069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c28069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ec4b2459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ec4b2459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ec4b2459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ec4b2459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ec4b2459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ec4b2459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c4b2459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c4b2459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ec4b2459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ec4b2459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ec4b2459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ec4b2459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c4b2459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c4b2459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ec4b2459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ec4b2459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ec4b2459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ec4b2459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ec4b2459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ec4b2459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c28069e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ec28069e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ec4b2459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ec4b2459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ec4b2459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ec4b2459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ec4b2459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ec4b2459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ec4b2459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ec4b2459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ec4b2459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ec4b2459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ec4b2459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ec4b2459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ec28069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ec28069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ec28069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ec28069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c28069e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ec28069e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ec28069e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ec28069e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ec28069e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ec28069e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Live de Python #61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Programação orientada a objetos #1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</a:t>
            </a:r>
            <a:r>
              <a:rPr lang="pt-BR"/>
              <a:t>No mundo das linguagens de programação, a abstração é uma arma contra a complexidade da programação. Seu objetivo é simplificar o processo de programação. É uma arma eficaz porque permite que os programadores se concentrem em atributos essenciais, ignorando os atributos subordinados.”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pt-BR"/>
              <a:t>Sebesta - Concepts of programming languages 10th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visão de Sebesta, temos dois tipos importantes de abstração na programação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Abstração de processos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Abstração de dados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 de processos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como base a função </a:t>
            </a:r>
            <a:r>
              <a:rPr b="1" lang="pt-BR"/>
              <a:t>sorted</a:t>
            </a:r>
            <a:r>
              <a:rPr lang="pt-BR"/>
              <a:t> do Python: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A função sorted representa uma abstração de processos. Por exemplo, o usuário não precisa saber qual é a função de ordenação que está sendo usada. Poderia ser um merge sort, bubble sort, insertion sort.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263" y="1862125"/>
            <a:ext cx="59531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 de processos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como base a função </a:t>
            </a:r>
            <a:r>
              <a:rPr b="1" lang="pt-BR"/>
              <a:t>sorted</a:t>
            </a:r>
            <a:r>
              <a:rPr lang="pt-BR"/>
              <a:t> do Python: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A função sorted representa uma abstração de processos. Por exemplo, o usuário não precisa saber qual é a função de ordenação que está sendo usada. Poderia ser um merge sort, bubble sort, insertion sort.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263" y="1862125"/>
            <a:ext cx="59531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743950" y="922875"/>
            <a:ext cx="2599200" cy="1337100"/>
          </a:xfrm>
          <a:prstGeom prst="wedgeRoundRectCallout">
            <a:avLst>
              <a:gd fmla="val 56518" name="adj1"/>
              <a:gd fmla="val 70434" name="adj2"/>
              <a:gd fmla="val 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TimSort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 de dados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abstração de dados pode ser definida como uma </a:t>
            </a:r>
            <a:r>
              <a:rPr b="1" lang="pt-BR"/>
              <a:t>representação de dados</a:t>
            </a:r>
            <a:r>
              <a:rPr lang="pt-BR"/>
              <a:t> de um </a:t>
            </a:r>
            <a:r>
              <a:rPr b="1" lang="pt-BR"/>
              <a:t>tipo de dados específico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600"/>
              <a:t>(CALMAAAAAAAA)</a:t>
            </a:r>
            <a:endParaRPr b="1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 de dados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imaginar um número.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1, 2, 3, 4 ...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número é uma </a:t>
            </a:r>
            <a:r>
              <a:rPr lang="pt-BR"/>
              <a:t>abstração</a:t>
            </a:r>
            <a:r>
              <a:rPr lang="pt-BR"/>
              <a:t> de: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U</a:t>
            </a:r>
            <a:r>
              <a:rPr b="1" lang="pt-BR"/>
              <a:t>ma </a:t>
            </a:r>
            <a:r>
              <a:rPr b="1" lang="pt-BR"/>
              <a:t>soma de unidade de algo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Quantidade determinada de algo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/>
              <a:t>2 </a:t>
            </a:r>
            <a:r>
              <a:rPr lang="pt-BR"/>
              <a:t>pássaros voando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 de dados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dado abstrato é chamado de </a:t>
            </a:r>
            <a:r>
              <a:rPr b="1" lang="pt-BR"/>
              <a:t>tipo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Exemplificando, em python temos vários tipos, ou várias abstrações: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String -&gt; Abstração de uma palavra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int, float, complex... -&gt; abstração de números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Listas, tuplas, conjuntos -&gt; abstrações de coleções de coisas abstratas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definidos pelo usuário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Embora existam tipos definidos em todas as linguagens existem momentos em que o usuário da linguagem precisa definir seus próprios tipos.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Os tipos criados pelo usuário tem que oferecer </a:t>
            </a:r>
            <a:r>
              <a:rPr lang="pt-BR"/>
              <a:t>características</a:t>
            </a:r>
            <a:r>
              <a:rPr lang="pt-BR"/>
              <a:t> associadas assim como os tipos definidos pela </a:t>
            </a:r>
            <a:r>
              <a:rPr lang="pt-BR"/>
              <a:t>linguagem</a:t>
            </a:r>
            <a:r>
              <a:rPr lang="pt-BR"/>
              <a:t>. Ou seja: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abstração que permita que o usuário a use sem necessariamente entender como aquilo é implementado (</a:t>
            </a:r>
            <a:r>
              <a:rPr lang="pt-BR"/>
              <a:t>abstração</a:t>
            </a:r>
            <a:r>
              <a:rPr lang="pt-BR"/>
              <a:t> de dados)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 conjunto de operações associadas a esse tipo (abstração de processos)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definidos pelo usuário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</a:t>
            </a:r>
            <a:r>
              <a:rPr lang="pt-BR"/>
              <a:t>recapitular</a:t>
            </a:r>
            <a:r>
              <a:rPr lang="pt-BR"/>
              <a:t> os números. Um tipo </a:t>
            </a:r>
            <a:r>
              <a:rPr lang="pt-BR"/>
              <a:t>numérico</a:t>
            </a:r>
            <a:r>
              <a:rPr lang="pt-BR"/>
              <a:t> é uma abstração de uma determinada quantia de algo (Abstração de tipo) e junto com ela são providos mecanismos que permitam que ele seja operável com outras entidades do mesmo tipo (Abstração de processos)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6000"/>
              <a:t>2 + 2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definidos pelo usuário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recapitular os números. Um tipo numérico é uma abstração de uma determinada quantia de algo (Abstração de tipo) e junto com ela são providos mecanismos que permitam que ele seja operável com outras entidades do mesmo tipo (Abstração de processos)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6000"/>
              <a:t>2 + 2</a:t>
            </a:r>
            <a:endParaRPr sz="6000"/>
          </a:p>
        </p:txBody>
      </p:sp>
      <p:sp>
        <p:nvSpPr>
          <p:cNvPr id="181" name="Google Shape;181;p31"/>
          <p:cNvSpPr/>
          <p:nvPr/>
        </p:nvSpPr>
        <p:spPr>
          <a:xfrm>
            <a:off x="3512575" y="3135900"/>
            <a:ext cx="828600" cy="1083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>
            <a:off x="4804475" y="3135900"/>
            <a:ext cx="828600" cy="1083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1243050" y="2938125"/>
            <a:ext cx="1742100" cy="951000"/>
          </a:xfrm>
          <a:prstGeom prst="wedgeRectCallout">
            <a:avLst>
              <a:gd fmla="val 79195" name="adj1"/>
              <a:gd fmla="val 3318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Abstrações de tipos de dados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90250" y="450150"/>
            <a:ext cx="6792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Ajude a Live de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apoia.se/</a:t>
            </a:r>
            <a:r>
              <a:rPr lang="pt-BR" sz="3600"/>
              <a:t>livedepython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picPay: @livedepython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definidos pelo usuário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recapitular os números. Um tipo numérico é uma abstração de uma determinada quantia de algo (Abstração de tipo) e junto com ela são providos mecanismos que permitam que ele seja operável com outras entidades do mesmo tipo (Abstração de processos)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6000"/>
              <a:t>2 + 2</a:t>
            </a:r>
            <a:endParaRPr sz="6000"/>
          </a:p>
        </p:txBody>
      </p:sp>
      <p:sp>
        <p:nvSpPr>
          <p:cNvPr id="190" name="Google Shape;190;p32"/>
          <p:cNvSpPr/>
          <p:nvPr/>
        </p:nvSpPr>
        <p:spPr>
          <a:xfrm>
            <a:off x="4190600" y="3361900"/>
            <a:ext cx="781500" cy="66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1930475" y="2815700"/>
            <a:ext cx="1742100" cy="951000"/>
          </a:xfrm>
          <a:prstGeom prst="wedgeRectCallout">
            <a:avLst>
              <a:gd fmla="val 79195" name="adj1"/>
              <a:gd fmla="val 3318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 de um processo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definidos pelo usuário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Existem algumas vantagens em usar tipos abstratos: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Confiabilidade: os objetos só podem ser usados com suas determinadas operações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Redução de código evidente (ele está lá, mas tá escondido)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Redução de conflito de nomes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primeira abstração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16329" l="0" r="0" t="15373"/>
          <a:stretch/>
        </p:blipFill>
        <p:spPr>
          <a:xfrm>
            <a:off x="782825" y="1152475"/>
            <a:ext cx="7578348" cy="35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primeira abstração</a:t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461450" y="1412575"/>
            <a:ext cx="8588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Fila</a:t>
            </a:r>
            <a:endParaRPr sz="3000"/>
          </a:p>
        </p:txBody>
      </p:sp>
      <p:sp>
        <p:nvSpPr>
          <p:cNvPr id="210" name="Google Shape;210;p35"/>
          <p:cNvSpPr/>
          <p:nvPr/>
        </p:nvSpPr>
        <p:spPr>
          <a:xfrm>
            <a:off x="2090613" y="2486100"/>
            <a:ext cx="2533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Entrar</a:t>
            </a:r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4887488" y="2486100"/>
            <a:ext cx="2533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Sair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primeira abstração</a:t>
            </a: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461450" y="1412575"/>
            <a:ext cx="8588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Fila</a:t>
            </a:r>
            <a:endParaRPr sz="3000"/>
          </a:p>
        </p:txBody>
      </p:sp>
      <p:sp>
        <p:nvSpPr>
          <p:cNvPr id="218" name="Google Shape;218;p36"/>
          <p:cNvSpPr/>
          <p:nvPr/>
        </p:nvSpPr>
        <p:spPr>
          <a:xfrm>
            <a:off x="2090613" y="2486100"/>
            <a:ext cx="2533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Entrar</a:t>
            </a: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4887488" y="2486100"/>
            <a:ext cx="2533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Sair</a:t>
            </a:r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310750" y="2486100"/>
            <a:ext cx="1516200" cy="1149000"/>
          </a:xfrm>
          <a:prstGeom prst="wedgeRectCallout">
            <a:avLst>
              <a:gd fmla="val 42544" name="adj1"/>
              <a:gd fmla="val -90159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Abstração de dado (tipo)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primeira abstração</a:t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461450" y="1412575"/>
            <a:ext cx="8588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Fila</a:t>
            </a:r>
            <a:endParaRPr sz="3000"/>
          </a:p>
        </p:txBody>
      </p:sp>
      <p:sp>
        <p:nvSpPr>
          <p:cNvPr id="227" name="Google Shape;227;p37"/>
          <p:cNvSpPr/>
          <p:nvPr/>
        </p:nvSpPr>
        <p:spPr>
          <a:xfrm>
            <a:off x="2090613" y="2486100"/>
            <a:ext cx="2533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Entrar</a:t>
            </a:r>
            <a:endParaRPr/>
          </a:p>
        </p:txBody>
      </p:sp>
      <p:sp>
        <p:nvSpPr>
          <p:cNvPr id="228" name="Google Shape;228;p37"/>
          <p:cNvSpPr/>
          <p:nvPr/>
        </p:nvSpPr>
        <p:spPr>
          <a:xfrm>
            <a:off x="4887488" y="2486100"/>
            <a:ext cx="2533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Sair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1779825" y="3616150"/>
            <a:ext cx="1516200" cy="1149000"/>
          </a:xfrm>
          <a:prstGeom prst="wedgeRectCallout">
            <a:avLst>
              <a:gd fmla="val 42544" name="adj1"/>
              <a:gd fmla="val -90159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Abstração de processo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5396000" y="3616150"/>
            <a:ext cx="1516200" cy="1149000"/>
          </a:xfrm>
          <a:prstGeom prst="wedgeRectCallout">
            <a:avLst>
              <a:gd fmla="val -59938" name="adj1"/>
              <a:gd fmla="val -91797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Abstração de processo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estamos nivelados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Ou quase, Glossário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(Dicionário)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“Conjunto de pessoas que têm a mesma função, os mesmos interesses ou a mesma condição numa sociedade: a classe operária.”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“Entidade lógica que satisfaz a certos axiomas, e que se pode representar intuitivamente como uma coleção de objetos.”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“Conjunto dos alunos colocados sob a direção de um professor: uma classe turbulenta.”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https://www.dicio.com.br/classe/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(Dicionário)</a:t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152475"/>
            <a:ext cx="85206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“Conjunto de pessoas que têm a mesma função, os mesmos interesses ou a mesma condição numa sociedade: a classe operária.”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“Entidade lógica que satisfaz a certos axiomas, e que se pode representar intuitivamente como uma coleção de objetos.”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“Conjunto dos alunos colocados sob a direção de um professor: uma classe turbulenta.”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https://www.dicio.com.br/classe/</a:t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195" y="3079370"/>
            <a:ext cx="3311100" cy="19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 rot="-5400000">
            <a:off x="4317425" y="3666039"/>
            <a:ext cx="20016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Pássaros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Classes</a:t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311700" y="1152475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Na programação uma classe pode ser uma “estrutura” para </a:t>
            </a:r>
            <a:r>
              <a:rPr b="1" lang="pt-BR"/>
              <a:t>abstração de dados</a:t>
            </a:r>
            <a:r>
              <a:rPr lang="pt-BR"/>
              <a:t>. Uma maneira de dizer a linguagem que você quer construir seu próprio tipo.</a:t>
            </a: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38" y="2093625"/>
            <a:ext cx="34385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Roteiro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Abstração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Tipos definidos pelo usuário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Nossa primeira abstração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Colocando os pingos nos 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são </a:t>
            </a:r>
            <a:r>
              <a:rPr b="1" lang="pt-BR"/>
              <a:t>“Adjetivos”</a:t>
            </a:r>
            <a:r>
              <a:rPr lang="pt-BR"/>
              <a:t>. A aquilo que é atribuído a algo. Ou seja...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“O pássaro </a:t>
            </a:r>
            <a:r>
              <a:rPr b="1" lang="pt-BR"/>
              <a:t>preto</a:t>
            </a:r>
            <a:r>
              <a:rPr lang="pt-BR"/>
              <a:t>” -&gt; preto é um adjetivo referente a cor do pássaro.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Nesse sentido “cor” é um </a:t>
            </a:r>
            <a:r>
              <a:rPr b="1" lang="pt-BR"/>
              <a:t>atributo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 seja....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Falando razamente “Atributos são variáveis internas de uma abstração de dados”</a:t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675" y="2298413"/>
            <a:ext cx="29146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</a:t>
            </a:r>
            <a:endParaRPr/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 são a </a:t>
            </a:r>
            <a:r>
              <a:rPr b="1" lang="pt-BR"/>
              <a:t>abstração de processos</a:t>
            </a:r>
            <a:r>
              <a:rPr lang="pt-BR"/>
              <a:t> de uma </a:t>
            </a:r>
            <a:r>
              <a:rPr b="1" lang="pt-BR"/>
              <a:t>abstração de dados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Ou seja, vamos relembrar dos números. Os números executam operações com outro números. Soma, subtração, divisão ....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São abstrações de processos </a:t>
            </a:r>
            <a:r>
              <a:rPr b="1" lang="pt-BR"/>
              <a:t>embutidas nos dados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311700" y="1152475"/>
            <a:ext cx="85206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Métodos no sentido mais cru de todos: “São funções internas da classe”.</a:t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1843888"/>
            <a:ext cx="44577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52475"/>
            <a:ext cx="85206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Métodos no sentido mais cru de todos: “São funções internas da classe”.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50" y="1856950"/>
            <a:ext cx="47910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311700" y="1152475"/>
            <a:ext cx="8520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 também pode manipular o </a:t>
            </a:r>
            <a:r>
              <a:rPr b="1" lang="pt-BR"/>
              <a:t>estado</a:t>
            </a:r>
            <a:r>
              <a:rPr lang="pt-BR"/>
              <a:t> dos atributos. Ou seja, as coisas podem ser mais dinâmicas. O uso disso acontece usando duas palavras específicas </a:t>
            </a:r>
            <a:r>
              <a:rPr b="1" lang="pt-BR"/>
              <a:t>self</a:t>
            </a:r>
            <a:r>
              <a:rPr lang="pt-BR"/>
              <a:t> e </a:t>
            </a:r>
            <a:r>
              <a:rPr b="1" lang="pt-BR"/>
              <a:t>cls.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Por um momento vamos pensar em self e cls como quando o dado quer conversar com ele mesmo. Ou seja </a:t>
            </a:r>
            <a:r>
              <a:rPr b="1" lang="pt-BR"/>
              <a:t>myself</a:t>
            </a:r>
            <a:r>
              <a:rPr lang="pt-BR"/>
              <a:t>, do inglês “Eu mesmo”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13" y="1057125"/>
            <a:ext cx="53109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</a:t>
            </a:r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3" y="1538288"/>
            <a:ext cx="871537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Instância</a:t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aglicismo, ou seja, uma palavra aportuguesada de </a:t>
            </a:r>
            <a:r>
              <a:rPr i="1" lang="pt-BR"/>
              <a:t>instance</a:t>
            </a:r>
            <a:r>
              <a:rPr lang="pt-BR"/>
              <a:t>. Que nada mais quer dizer que “Exemplo”.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Ou seja, a classe representa a “classe” ou seja. No exemplo dos pássaros, a classe Pássaros é uma abstração do pássaro. Ela é </a:t>
            </a:r>
            <a:r>
              <a:rPr b="1" lang="pt-BR"/>
              <a:t>genérica</a:t>
            </a:r>
            <a:r>
              <a:rPr lang="pt-BR"/>
              <a:t>. Já a instância é O pássaro.</a:t>
            </a:r>
            <a:br>
              <a:rPr lang="pt-BR"/>
            </a:br>
            <a:br>
              <a:rPr lang="pt-BR"/>
            </a:br>
            <a:r>
              <a:rPr lang="pt-BR"/>
              <a:t>Ou seja, a classe como tipo é uma generalização de todos os pássaros. O exemplo é um representante único daquele grupo de entidades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instância</a:t>
            </a: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1324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0" y="1017725"/>
            <a:ext cx="2956200" cy="36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625" y="1010175"/>
            <a:ext cx="2956200" cy="365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25125" y="4765050"/>
            <a:ext cx="2956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Caps: 7,9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4922625" y="4765050"/>
            <a:ext cx="2956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Caps: 11, 12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junto, agora</a:t>
            </a:r>
            <a:endParaRPr/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646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/>
          <p:nvPr/>
        </p:nvSpPr>
        <p:spPr>
          <a:xfrm>
            <a:off x="2994625" y="1082975"/>
            <a:ext cx="1911600" cy="36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Classe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junto, agora</a:t>
            </a:r>
            <a:endParaRPr/>
          </a:p>
        </p:txBody>
      </p:sp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646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/>
          <p:nvPr/>
        </p:nvSpPr>
        <p:spPr>
          <a:xfrm>
            <a:off x="4275350" y="1327800"/>
            <a:ext cx="1911600" cy="36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Atributo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junto, agora</a:t>
            </a:r>
            <a:endParaRPr/>
          </a:p>
        </p:txBody>
      </p:sp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646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/>
          <p:nvPr/>
        </p:nvSpPr>
        <p:spPr>
          <a:xfrm>
            <a:off x="3531400" y="1817500"/>
            <a:ext cx="1911600" cy="36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Método</a:t>
            </a:r>
            <a:endParaRPr b="1"/>
          </a:p>
        </p:txBody>
      </p:sp>
      <p:sp>
        <p:nvSpPr>
          <p:cNvPr id="341" name="Google Shape;341;p54"/>
          <p:cNvSpPr/>
          <p:nvPr/>
        </p:nvSpPr>
        <p:spPr>
          <a:xfrm>
            <a:off x="3721450" y="2840513"/>
            <a:ext cx="1911600" cy="36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Método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junto, agora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646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5"/>
          <p:cNvSpPr/>
          <p:nvPr/>
        </p:nvSpPr>
        <p:spPr>
          <a:xfrm>
            <a:off x="2900450" y="4096425"/>
            <a:ext cx="1911600" cy="36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Instância</a:t>
            </a:r>
            <a:endParaRPr b="1"/>
          </a:p>
        </p:txBody>
      </p:sp>
      <p:sp>
        <p:nvSpPr>
          <p:cNvPr id="349" name="Google Shape;349;p55"/>
          <p:cNvSpPr/>
          <p:nvPr/>
        </p:nvSpPr>
        <p:spPr>
          <a:xfrm>
            <a:off x="2900450" y="4623900"/>
            <a:ext cx="1911600" cy="36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Instância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junto, agora</a:t>
            </a:r>
            <a:endParaRPr/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6462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952" y="1499463"/>
            <a:ext cx="34956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490250" y="450150"/>
            <a:ext cx="5037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Montando a nossa fila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</a:t>
            </a:r>
            <a:r>
              <a:rPr lang="pt-BR"/>
              <a:t>Uma abstração é uma visão ou representação de uma </a:t>
            </a:r>
            <a:r>
              <a:rPr b="1" lang="pt-BR"/>
              <a:t>entidade</a:t>
            </a:r>
            <a:r>
              <a:rPr lang="pt-BR"/>
              <a:t> que inclui apenas os </a:t>
            </a:r>
            <a:r>
              <a:rPr b="1" lang="pt-BR"/>
              <a:t>atributos</a:t>
            </a:r>
            <a:r>
              <a:rPr lang="pt-BR"/>
              <a:t> mais significativos. Em um sentido geral, a abstração permite coletar </a:t>
            </a:r>
            <a:r>
              <a:rPr b="1" lang="pt-BR"/>
              <a:t>instâncias</a:t>
            </a:r>
            <a:r>
              <a:rPr lang="pt-BR"/>
              <a:t> de entidades em grupos nos quais seus atributos comuns não precisam ser considerados. Por exemplo, suponha que definimos pássaros como criaturas com os seguintes atributos: duas asas, duas pernas, uma cauda e penas.”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pt-BR"/>
              <a:t>Sebesta - Concepts of programming languages 10th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438" y="1408663"/>
            <a:ext cx="5539125" cy="32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 rot="-5400000">
            <a:off x="-432250" y="2647063"/>
            <a:ext cx="34986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Pássaros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438" y="1408663"/>
            <a:ext cx="5539125" cy="32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 rot="-5400000">
            <a:off x="-432250" y="2647063"/>
            <a:ext cx="34986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Pássaros</a:t>
            </a:r>
            <a:endParaRPr sz="4800"/>
          </a:p>
        </p:txBody>
      </p:sp>
      <p:sp>
        <p:nvSpPr>
          <p:cNvPr id="96" name="Google Shape;96;p19"/>
          <p:cNvSpPr/>
          <p:nvPr/>
        </p:nvSpPr>
        <p:spPr>
          <a:xfrm>
            <a:off x="1949350" y="3277150"/>
            <a:ext cx="866400" cy="30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2900500" y="3306250"/>
            <a:ext cx="602700" cy="243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3587950" y="3306250"/>
            <a:ext cx="602700" cy="243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438" y="1408663"/>
            <a:ext cx="5539125" cy="32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 rot="-5400000">
            <a:off x="-432250" y="2647063"/>
            <a:ext cx="34986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Pássaros</a:t>
            </a:r>
            <a:endParaRPr sz="4800"/>
          </a:p>
        </p:txBody>
      </p:sp>
      <p:sp>
        <p:nvSpPr>
          <p:cNvPr id="106" name="Google Shape;106;p20"/>
          <p:cNvSpPr/>
          <p:nvPr/>
        </p:nvSpPr>
        <p:spPr>
          <a:xfrm>
            <a:off x="1949350" y="3277150"/>
            <a:ext cx="866400" cy="30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2900500" y="3306250"/>
            <a:ext cx="602700" cy="243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587950" y="3306250"/>
            <a:ext cx="602700" cy="243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853375" y="1817500"/>
            <a:ext cx="1535100" cy="1045200"/>
          </a:xfrm>
          <a:prstGeom prst="wedgeRoundRectCallout">
            <a:avLst>
              <a:gd fmla="val -46319" name="adj1"/>
              <a:gd fmla="val 87852" name="adj2"/>
              <a:gd fmla="val 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Características em </a:t>
            </a:r>
            <a:r>
              <a:rPr lang="pt-BR">
                <a:solidFill>
                  <a:srgbClr val="FFFFFF"/>
                </a:solidFill>
              </a:rPr>
              <a:t>comum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Abstração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2125"/>
            <a:ext cx="2972426" cy="297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425" y="2904625"/>
            <a:ext cx="2737575" cy="22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362050" y="1190138"/>
            <a:ext cx="441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</a:t>
            </a:r>
            <a:r>
              <a:rPr lang="pt-BR"/>
              <a:t>pássaros</a:t>
            </a:r>
            <a:r>
              <a:rPr lang="pt-BR"/>
              <a:t> </a:t>
            </a:r>
            <a:r>
              <a:rPr lang="pt-BR"/>
              <a:t>têm</a:t>
            </a:r>
            <a:r>
              <a:rPr lang="pt-BR"/>
              <a:t> características em </a:t>
            </a:r>
            <a:r>
              <a:rPr lang="pt-BR"/>
              <a:t>comum</a:t>
            </a:r>
            <a:r>
              <a:rPr lang="pt-BR"/>
              <a:t>. Como </a:t>
            </a:r>
            <a:r>
              <a:rPr lang="pt-BR"/>
              <a:t>vimos</a:t>
            </a:r>
            <a:r>
              <a:rPr lang="pt-BR"/>
              <a:t> antes, duas asas, duas patas. Quando formos descrever um pica-pau por exemplo, não há a</a:t>
            </a:r>
            <a:br>
              <a:rPr lang="pt-BR"/>
            </a:br>
            <a:r>
              <a:rPr lang="pt-BR"/>
              <a:t>	necessidade de incluir as características de um </a:t>
            </a:r>
            <a:r>
              <a:rPr lang="pt-BR"/>
              <a:t>pássaro</a:t>
            </a:r>
            <a:r>
              <a:rPr lang="pt-BR"/>
              <a:t>. Apenas os que o diferem de outras espécies de pássaros.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